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8288000" cy="10287000"/>
  <p:notesSz cx="6858000" cy="9144000"/>
  <p:embeddedFontLst>
    <p:embeddedFont>
      <p:font typeface="Arimo" panose="020B0604020202020204" charset="0"/>
      <p:regular r:id="rId32"/>
    </p:embeddedFont>
    <p:embeddedFont>
      <p:font typeface="Arimo Bold" panose="020B0604020202020204" charset="0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Raleway" pitchFamily="2" charset="0"/>
      <p:regular r:id="rId38"/>
      <p:bold r:id="rId39"/>
      <p:italic r:id="rId40"/>
      <p:boldItalic r:id="rId41"/>
    </p:embeddedFont>
    <p:embeddedFont>
      <p:font typeface="Raleway Bold" charset="0"/>
      <p:regular r:id="rId42"/>
    </p:embeddedFont>
    <p:embeddedFont>
      <p:font typeface="Raleway Heavy" panose="020B0604020202020204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jpe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6.png>
</file>

<file path=ppt/media/image7.sv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svg"/><Relationship Id="rId7" Type="http://schemas.openxmlformats.org/officeDocument/2006/relationships/image" Target="../media/image13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8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44692" y="787467"/>
            <a:ext cx="15398617" cy="5473140"/>
            <a:chOff x="0" y="0"/>
            <a:chExt cx="20531489" cy="729752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6646" b="20165"/>
            <a:stretch>
              <a:fillRect/>
            </a:stretch>
          </p:blipFill>
          <p:spPr>
            <a:xfrm>
              <a:off x="0" y="0"/>
              <a:ext cx="20531489" cy="729752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4186385" y="-282786"/>
            <a:ext cx="14391979" cy="575097"/>
            <a:chOff x="0" y="0"/>
            <a:chExt cx="5250233" cy="2097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250233" cy="209797"/>
            </a:xfrm>
            <a:custGeom>
              <a:avLst/>
              <a:gdLst/>
              <a:ahLst/>
              <a:cxnLst/>
              <a:rect l="l" t="t" r="r" b="b"/>
              <a:pathLst>
                <a:path w="5250233" h="209797">
                  <a:moveTo>
                    <a:pt x="0" y="0"/>
                  </a:moveTo>
                  <a:lnTo>
                    <a:pt x="5250233" y="0"/>
                  </a:lnTo>
                  <a:lnTo>
                    <a:pt x="5250233" y="209797"/>
                  </a:lnTo>
                  <a:lnTo>
                    <a:pt x="0" y="209797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290364" y="-282786"/>
            <a:ext cx="4181180" cy="575097"/>
            <a:chOff x="0" y="0"/>
            <a:chExt cx="1525306" cy="2097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25306" cy="209797"/>
            </a:xfrm>
            <a:custGeom>
              <a:avLst/>
              <a:gdLst/>
              <a:ahLst/>
              <a:cxnLst/>
              <a:rect l="l" t="t" r="r" b="b"/>
              <a:pathLst>
                <a:path w="1525306" h="209797">
                  <a:moveTo>
                    <a:pt x="0" y="0"/>
                  </a:moveTo>
                  <a:lnTo>
                    <a:pt x="1525306" y="0"/>
                  </a:lnTo>
                  <a:lnTo>
                    <a:pt x="1525306" y="209797"/>
                  </a:lnTo>
                  <a:lnTo>
                    <a:pt x="0" y="209797"/>
                  </a:lnTo>
                  <a:close/>
                </a:path>
              </a:pathLst>
            </a:custGeom>
            <a:solidFill>
              <a:srgbClr val="2083C4"/>
            </a:solidFill>
          </p:spPr>
        </p:sp>
      </p:grpSp>
      <p:grpSp>
        <p:nvGrpSpPr>
          <p:cNvPr id="8" name="Group 8"/>
          <p:cNvGrpSpPr/>
          <p:nvPr/>
        </p:nvGrpSpPr>
        <p:grpSpPr>
          <a:xfrm rot="-10800000">
            <a:off x="-290364" y="9994689"/>
            <a:ext cx="14391979" cy="575097"/>
            <a:chOff x="0" y="0"/>
            <a:chExt cx="5250233" cy="2097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50233" cy="209797"/>
            </a:xfrm>
            <a:custGeom>
              <a:avLst/>
              <a:gdLst/>
              <a:ahLst/>
              <a:cxnLst/>
              <a:rect l="l" t="t" r="r" b="b"/>
              <a:pathLst>
                <a:path w="5250233" h="209797">
                  <a:moveTo>
                    <a:pt x="0" y="0"/>
                  </a:moveTo>
                  <a:lnTo>
                    <a:pt x="5250233" y="0"/>
                  </a:lnTo>
                  <a:lnTo>
                    <a:pt x="5250233" y="209797"/>
                  </a:lnTo>
                  <a:lnTo>
                    <a:pt x="0" y="209797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-10800000">
            <a:off x="14397185" y="9994689"/>
            <a:ext cx="4181180" cy="575097"/>
            <a:chOff x="0" y="0"/>
            <a:chExt cx="1525306" cy="2097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25306" cy="209797"/>
            </a:xfrm>
            <a:custGeom>
              <a:avLst/>
              <a:gdLst/>
              <a:ahLst/>
              <a:cxnLst/>
              <a:rect l="l" t="t" r="r" b="b"/>
              <a:pathLst>
                <a:path w="1525306" h="209797">
                  <a:moveTo>
                    <a:pt x="0" y="0"/>
                  </a:moveTo>
                  <a:lnTo>
                    <a:pt x="1525306" y="0"/>
                  </a:lnTo>
                  <a:lnTo>
                    <a:pt x="1525306" y="209797"/>
                  </a:lnTo>
                  <a:lnTo>
                    <a:pt x="0" y="209797"/>
                  </a:lnTo>
                  <a:close/>
                </a:path>
              </a:pathLst>
            </a:custGeom>
            <a:solidFill>
              <a:srgbClr val="2083C4"/>
            </a:solidFill>
          </p:spPr>
        </p:sp>
      </p:grpSp>
      <p:sp>
        <p:nvSpPr>
          <p:cNvPr id="12" name="AutoShape 12"/>
          <p:cNvSpPr/>
          <p:nvPr/>
        </p:nvSpPr>
        <p:spPr>
          <a:xfrm rot="-23312">
            <a:off x="7388250" y="9422606"/>
            <a:ext cx="3511501" cy="0"/>
          </a:xfrm>
          <a:prstGeom prst="line">
            <a:avLst/>
          </a:prstGeom>
          <a:ln w="9525" cap="flat">
            <a:solidFill>
              <a:srgbClr val="2083C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444692" y="6498732"/>
            <a:ext cx="15398617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spc="600" dirty="0">
                <a:solidFill>
                  <a:srgbClr val="2083C4"/>
                </a:solidFill>
                <a:latin typeface="Raleway Heavy"/>
              </a:rPr>
              <a:t>GENERATIVE MODELS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7756032"/>
            <a:ext cx="16230600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spc="240">
                <a:solidFill>
                  <a:srgbClr val="1D1127"/>
                </a:solidFill>
                <a:latin typeface="Raleway"/>
              </a:rPr>
              <a:t>Introduction to the article</a:t>
            </a:r>
          </a:p>
          <a:p>
            <a:pPr algn="ctr">
              <a:lnSpc>
                <a:spcPts val="3600"/>
              </a:lnSpc>
            </a:pPr>
            <a:r>
              <a:rPr lang="en-US" sz="3000" spc="240">
                <a:solidFill>
                  <a:srgbClr val="1D1127"/>
                </a:solidFill>
                <a:latin typeface="Raleway Bold"/>
              </a:rPr>
              <a:t>"An Uncertain Future:</a:t>
            </a:r>
          </a:p>
          <a:p>
            <a:pPr algn="ctr">
              <a:lnSpc>
                <a:spcPts val="3600"/>
              </a:lnSpc>
            </a:pPr>
            <a:r>
              <a:rPr lang="en-US" sz="3000" spc="240">
                <a:solidFill>
                  <a:srgbClr val="1D1127"/>
                </a:solidFill>
                <a:latin typeface="Raleway Bold"/>
              </a:rPr>
              <a:t>Forecasting from Static Images Using Variational Autoencoders"</a:t>
            </a:r>
          </a:p>
          <a:p>
            <a:pPr algn="ctr">
              <a:lnSpc>
                <a:spcPts val="3600"/>
              </a:lnSpc>
            </a:pPr>
            <a:endParaRPr lang="en-US" sz="3000" spc="240">
              <a:solidFill>
                <a:srgbClr val="1D1127"/>
              </a:solidFill>
              <a:latin typeface="Raleway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9212" y="2975896"/>
            <a:ext cx="757524" cy="75752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37979" y="5317359"/>
            <a:ext cx="757524" cy="75752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86747" y="7703748"/>
            <a:ext cx="757524" cy="757524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44692" y="1000125"/>
            <a:ext cx="1539861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STRUCTURE</a:t>
            </a:r>
          </a:p>
        </p:txBody>
      </p:sp>
      <p:sp>
        <p:nvSpPr>
          <p:cNvPr id="9" name="Freeform 9"/>
          <p:cNvSpPr/>
          <p:nvPr/>
        </p:nvSpPr>
        <p:spPr>
          <a:xfrm>
            <a:off x="7806889" y="263065"/>
            <a:ext cx="9861573" cy="3018162"/>
          </a:xfrm>
          <a:custGeom>
            <a:avLst/>
            <a:gdLst/>
            <a:ahLst/>
            <a:cxnLst/>
            <a:rect l="l" t="t" r="r" b="b"/>
            <a:pathLst>
              <a:path w="9861573" h="3018162">
                <a:moveTo>
                  <a:pt x="0" y="0"/>
                </a:moveTo>
                <a:lnTo>
                  <a:pt x="9861572" y="0"/>
                </a:lnTo>
                <a:lnTo>
                  <a:pt x="9861572" y="3018162"/>
                </a:lnTo>
                <a:lnTo>
                  <a:pt x="0" y="30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066449" y="3107433"/>
            <a:ext cx="6034500" cy="48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 Bold"/>
              </a:rPr>
              <a:t>ENCODER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066449" y="5448896"/>
            <a:ext cx="6034500" cy="48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 Bold"/>
              </a:rPr>
              <a:t>LATENT SPACE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66449" y="7835285"/>
            <a:ext cx="6034500" cy="48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 Bold"/>
              </a:rPr>
              <a:t>DECODER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40444" y="3101295"/>
            <a:ext cx="855059" cy="497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D1127"/>
                </a:solidFill>
                <a:latin typeface="Raleway Heavy"/>
              </a:rPr>
              <a:t>1.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9212" y="5442758"/>
            <a:ext cx="855059" cy="497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D1127"/>
                </a:solidFill>
                <a:latin typeface="Raleway Heavy"/>
              </a:rPr>
              <a:t>2.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37979" y="7829147"/>
            <a:ext cx="855059" cy="497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D1127"/>
                </a:solidFill>
                <a:latin typeface="Raleway Heavy"/>
              </a:rPr>
              <a:t>3.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66449" y="3699511"/>
            <a:ext cx="12422278" cy="960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"/>
              </a:rPr>
              <a:t>The encoder takes the input data and maps it to a lower-dimensional representation.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66449" y="6065358"/>
            <a:ext cx="15347469" cy="960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"/>
              </a:rPr>
              <a:t>The latent space is a compressed representation of the input data, capturing its essential characteristics.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66449" y="8432689"/>
            <a:ext cx="15581106" cy="1911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"/>
              </a:rPr>
              <a:t>The decoder takes the encoded representation and reconstructs the original input data from it, aiming to produce a reconstruction that is close as to the original input.</a:t>
            </a:r>
          </a:p>
          <a:p>
            <a:pPr>
              <a:lnSpc>
                <a:spcPts val="3839"/>
              </a:lnSpc>
            </a:pPr>
            <a:endParaRPr lang="en-US" sz="3199" spc="319">
              <a:solidFill>
                <a:srgbClr val="1D1127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03006" y="6392603"/>
            <a:ext cx="10501946" cy="1222045"/>
          </a:xfrm>
          <a:custGeom>
            <a:avLst/>
            <a:gdLst/>
            <a:ahLst/>
            <a:cxnLst/>
            <a:rect l="l" t="t" r="r" b="b"/>
            <a:pathLst>
              <a:path w="10501946" h="1222045">
                <a:moveTo>
                  <a:pt x="0" y="0"/>
                </a:moveTo>
                <a:lnTo>
                  <a:pt x="10501946" y="0"/>
                </a:lnTo>
                <a:lnTo>
                  <a:pt x="10501946" y="1222044"/>
                </a:lnTo>
                <a:lnTo>
                  <a:pt x="0" y="12220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311637" y="987832"/>
            <a:ext cx="7597299" cy="5004721"/>
          </a:xfrm>
          <a:custGeom>
            <a:avLst/>
            <a:gdLst/>
            <a:ahLst/>
            <a:cxnLst/>
            <a:rect l="l" t="t" r="r" b="b"/>
            <a:pathLst>
              <a:path w="7597299" h="5004721">
                <a:moveTo>
                  <a:pt x="0" y="0"/>
                </a:moveTo>
                <a:lnTo>
                  <a:pt x="7597299" y="0"/>
                </a:lnTo>
                <a:lnTo>
                  <a:pt x="7597299" y="5004721"/>
                </a:lnTo>
                <a:lnTo>
                  <a:pt x="0" y="50047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20842" y="1863792"/>
            <a:ext cx="1539861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9"/>
              </a:lnSpc>
            </a:pPr>
            <a:r>
              <a:rPr lang="en-US" sz="6299" spc="629">
                <a:solidFill>
                  <a:srgbClr val="1D1127"/>
                </a:solidFill>
                <a:latin typeface="Raleway Heavy"/>
              </a:rPr>
              <a:t>LOSS FUNCTION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0842" y="3535855"/>
            <a:ext cx="71745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9"/>
              </a:lnSpc>
            </a:pPr>
            <a:r>
              <a:rPr lang="en-US" sz="3799" spc="379">
                <a:solidFill>
                  <a:srgbClr val="3F91ED"/>
                </a:solidFill>
                <a:latin typeface="Raleway Bold"/>
              </a:rPr>
              <a:t>RECONSTRUCTION LOSS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0842" y="4265120"/>
            <a:ext cx="14349164" cy="179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spc="339">
                <a:solidFill>
                  <a:srgbClr val="1D1127"/>
                </a:solidFill>
                <a:latin typeface="Raleway"/>
              </a:rPr>
              <a:t>For continuous data, such as images, the reconstruction error is often calculated as the mean squared error (MSE) between the reconstructed output and the original input.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6846" y="8039100"/>
            <a:ext cx="11874265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799" spc="279">
                <a:solidFill>
                  <a:srgbClr val="1D1127"/>
                </a:solidFill>
                <a:latin typeface="Raleway"/>
              </a:rPr>
              <a:t>N is the number of dimensions or pixels in the input data</a:t>
            </a:r>
          </a:p>
          <a:p>
            <a:pPr>
              <a:lnSpc>
                <a:spcPts val="3359"/>
              </a:lnSpc>
            </a:pPr>
            <a:r>
              <a:rPr lang="en-US" sz="2799" spc="279">
                <a:solidFill>
                  <a:srgbClr val="1D1127"/>
                </a:solidFill>
                <a:latin typeface="Raleway"/>
              </a:rPr>
              <a:t>x is the original input data</a:t>
            </a:r>
          </a:p>
          <a:p>
            <a:pPr>
              <a:lnSpc>
                <a:spcPts val="3359"/>
              </a:lnSpc>
            </a:pPr>
            <a:r>
              <a:rPr lang="en-US" sz="2799" spc="279">
                <a:solidFill>
                  <a:srgbClr val="1D1127"/>
                </a:solidFill>
                <a:latin typeface="Raleway"/>
              </a:rPr>
              <a:t>x' is the reconstructed output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83543">
            <a:off x="-7155634" y="-3460393"/>
            <a:ext cx="15294876" cy="15294876"/>
          </a:xfrm>
          <a:custGeom>
            <a:avLst/>
            <a:gdLst/>
            <a:ahLst/>
            <a:cxnLst/>
            <a:rect l="l" t="t" r="r" b="b"/>
            <a:pathLst>
              <a:path w="15294876" h="15294876">
                <a:moveTo>
                  <a:pt x="0" y="0"/>
                </a:moveTo>
                <a:lnTo>
                  <a:pt x="15294876" y="0"/>
                </a:lnTo>
                <a:lnTo>
                  <a:pt x="15294876" y="15294876"/>
                </a:lnTo>
                <a:lnTo>
                  <a:pt x="0" y="15294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641291" y="4305300"/>
            <a:ext cx="4831457" cy="4975948"/>
          </a:xfrm>
          <a:custGeom>
            <a:avLst/>
            <a:gdLst/>
            <a:ahLst/>
            <a:cxnLst/>
            <a:rect l="l" t="t" r="r" b="b"/>
            <a:pathLst>
              <a:path w="4366348" h="4366348">
                <a:moveTo>
                  <a:pt x="0" y="0"/>
                </a:moveTo>
                <a:lnTo>
                  <a:pt x="4366348" y="0"/>
                </a:lnTo>
                <a:lnTo>
                  <a:pt x="4366348" y="4366348"/>
                </a:lnTo>
                <a:lnTo>
                  <a:pt x="0" y="43663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4143492">
            <a:off x="-7165915" y="34984"/>
            <a:ext cx="12008947" cy="12008947"/>
          </a:xfrm>
          <a:custGeom>
            <a:avLst/>
            <a:gdLst/>
            <a:ahLst/>
            <a:cxnLst/>
            <a:rect l="l" t="t" r="r" b="b"/>
            <a:pathLst>
              <a:path w="12008947" h="12008947">
                <a:moveTo>
                  <a:pt x="0" y="0"/>
                </a:moveTo>
                <a:lnTo>
                  <a:pt x="12008946" y="0"/>
                </a:lnTo>
                <a:lnTo>
                  <a:pt x="12008946" y="12008946"/>
                </a:lnTo>
                <a:lnTo>
                  <a:pt x="0" y="12008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76531" y="1818921"/>
            <a:ext cx="6071003" cy="96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8800" spc="600" dirty="0">
                <a:solidFill>
                  <a:srgbClr val="1D1127"/>
                </a:solidFill>
                <a:latin typeface="Raleway Heavy"/>
              </a:rPr>
              <a:t>PROBLEM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09056" y="3286423"/>
            <a:ext cx="690920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2591" lvl="1"/>
            <a:r>
              <a:rPr lang="en-US" sz="6000" spc="409" dirty="0">
                <a:solidFill>
                  <a:srgbClr val="1D1127"/>
                </a:solidFill>
                <a:latin typeface="Raleway"/>
              </a:rPr>
              <a:t>We would like to allow a larger data creation space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6456" y="9872237"/>
            <a:ext cx="9553175" cy="1241847"/>
            <a:chOff x="0" y="0"/>
            <a:chExt cx="3485024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5024" cy="453029"/>
            </a:xfrm>
            <a:custGeom>
              <a:avLst/>
              <a:gdLst/>
              <a:ahLst/>
              <a:cxnLst/>
              <a:rect l="l" t="t" r="r" b="b"/>
              <a:pathLst>
                <a:path w="3485024" h="453029">
                  <a:moveTo>
                    <a:pt x="0" y="0"/>
                  </a:moveTo>
                  <a:lnTo>
                    <a:pt x="3485024" y="0"/>
                  </a:lnTo>
                  <a:lnTo>
                    <a:pt x="348502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333948" y="-839272"/>
            <a:ext cx="8586759" cy="1241847"/>
            <a:chOff x="0" y="0"/>
            <a:chExt cx="3132473" cy="4530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473" cy="453029"/>
            </a:xfrm>
            <a:custGeom>
              <a:avLst/>
              <a:gdLst/>
              <a:ahLst/>
              <a:cxnLst/>
              <a:rect l="l" t="t" r="r" b="b"/>
              <a:pathLst>
                <a:path w="3132473" h="453029">
                  <a:moveTo>
                    <a:pt x="0" y="0"/>
                  </a:moveTo>
                  <a:lnTo>
                    <a:pt x="3132473" y="0"/>
                  </a:lnTo>
                  <a:lnTo>
                    <a:pt x="3132473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700538" y="732073"/>
            <a:ext cx="12886924" cy="4411427"/>
          </a:xfrm>
          <a:custGeom>
            <a:avLst/>
            <a:gdLst/>
            <a:ahLst/>
            <a:cxnLst/>
            <a:rect l="l" t="t" r="r" b="b"/>
            <a:pathLst>
              <a:path w="12886924" h="4411427">
                <a:moveTo>
                  <a:pt x="0" y="0"/>
                </a:moveTo>
                <a:lnTo>
                  <a:pt x="12886924" y="0"/>
                </a:lnTo>
                <a:lnTo>
                  <a:pt x="12886924" y="4411427"/>
                </a:lnTo>
                <a:lnTo>
                  <a:pt x="0" y="4411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35" t="-2445" r="-1624" b="-2460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15008" y="5820695"/>
            <a:ext cx="7156853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VARIATIONAL AUTOENCODER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86456" y="5125084"/>
            <a:ext cx="8035013" cy="5152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9"/>
              </a:lnSpc>
            </a:pPr>
            <a:r>
              <a:rPr lang="en-US" sz="3199" spc="159">
                <a:solidFill>
                  <a:srgbClr val="1D1127"/>
                </a:solidFill>
                <a:latin typeface="Raleway"/>
              </a:rPr>
              <a:t>A Variational Autoencoder (VAE) combines elements of both autoencoders and variational inference to learn an efficient representation of input data and generate new samples from that learned representation.</a:t>
            </a:r>
          </a:p>
          <a:p>
            <a:pPr>
              <a:lnSpc>
                <a:spcPts val="5119"/>
              </a:lnSpc>
            </a:pPr>
            <a:endParaRPr lang="en-US" sz="3199" spc="159">
              <a:solidFill>
                <a:srgbClr val="1D1127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0118" y="3664054"/>
            <a:ext cx="591820" cy="59182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444692" y="1292292"/>
            <a:ext cx="1539861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STRUCTURE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66094" y="3755210"/>
            <a:ext cx="5394520" cy="44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 Bold"/>
              </a:rPr>
              <a:t>ENCODER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52018" y="3730729"/>
            <a:ext cx="66802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500">
                <a:solidFill>
                  <a:srgbClr val="1D1127"/>
                </a:solidFill>
                <a:latin typeface="Raleway Heavy"/>
              </a:rPr>
              <a:t>1.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66094" y="4284495"/>
            <a:ext cx="16158635" cy="86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"/>
              </a:rPr>
              <a:t>The encoder network takes the input data and maps it to a lower-dimensional representation which is the parameters of a probability distribution. </a:t>
            </a:r>
          </a:p>
        </p:txBody>
      </p:sp>
      <p:sp>
        <p:nvSpPr>
          <p:cNvPr id="8" name="Freeform 8"/>
          <p:cNvSpPr/>
          <p:nvPr/>
        </p:nvSpPr>
        <p:spPr>
          <a:xfrm>
            <a:off x="7025609" y="273614"/>
            <a:ext cx="10421788" cy="3567566"/>
          </a:xfrm>
          <a:custGeom>
            <a:avLst/>
            <a:gdLst/>
            <a:ahLst/>
            <a:cxnLst/>
            <a:rect l="l" t="t" r="r" b="b"/>
            <a:pathLst>
              <a:path w="10421788" h="3567566">
                <a:moveTo>
                  <a:pt x="0" y="0"/>
                </a:moveTo>
                <a:lnTo>
                  <a:pt x="10421788" y="0"/>
                </a:lnTo>
                <a:lnTo>
                  <a:pt x="10421788" y="3567566"/>
                </a:lnTo>
                <a:lnTo>
                  <a:pt x="0" y="356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35" t="-2445" r="-1624" b="-24609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74243" y="5880613"/>
            <a:ext cx="591820" cy="59182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866094" y="5990226"/>
            <a:ext cx="5394520" cy="44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 Bold"/>
              </a:rPr>
              <a:t>LATENT SPACE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36143" y="5966973"/>
            <a:ext cx="66802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500">
                <a:solidFill>
                  <a:srgbClr val="1D1127"/>
                </a:solidFill>
                <a:latin typeface="Raleway Heavy"/>
              </a:rPr>
              <a:t>2.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66094" y="6541309"/>
            <a:ext cx="14369488" cy="86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"/>
              </a:rPr>
              <a:t>Mean and standard deviation of the distribution.</a:t>
            </a:r>
          </a:p>
          <a:p>
            <a:pPr>
              <a:lnSpc>
                <a:spcPts val="3432"/>
              </a:lnSpc>
            </a:pPr>
            <a:endParaRPr lang="en-US" sz="2860" spc="286">
              <a:solidFill>
                <a:srgbClr val="1D1127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4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821298" y="-280035"/>
            <a:ext cx="2394437" cy="10999470"/>
            <a:chOff x="0" y="0"/>
            <a:chExt cx="873497" cy="40126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28964" y="442797"/>
            <a:ext cx="16692333" cy="9259573"/>
          </a:xfrm>
          <a:custGeom>
            <a:avLst/>
            <a:gdLst/>
            <a:ahLst/>
            <a:cxnLst/>
            <a:rect l="l" t="t" r="r" b="b"/>
            <a:pathLst>
              <a:path w="16692333" h="9259573">
                <a:moveTo>
                  <a:pt x="0" y="0"/>
                </a:moveTo>
                <a:lnTo>
                  <a:pt x="16692334" y="0"/>
                </a:lnTo>
                <a:lnTo>
                  <a:pt x="16692334" y="9259573"/>
                </a:lnTo>
                <a:lnTo>
                  <a:pt x="0" y="9259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0118" y="3664054"/>
            <a:ext cx="591820" cy="59182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74243" y="5880613"/>
            <a:ext cx="591820" cy="59182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12343" y="7858149"/>
            <a:ext cx="591820" cy="59182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44692" y="1292292"/>
            <a:ext cx="1539861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STRUCTURE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66094" y="3755210"/>
            <a:ext cx="5394520" cy="44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 Bold"/>
              </a:rPr>
              <a:t>ENCODER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66094" y="5990226"/>
            <a:ext cx="5394520" cy="44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 Bold"/>
              </a:rPr>
              <a:t>LATENT SPACE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66094" y="7967762"/>
            <a:ext cx="5394520" cy="44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 Bold"/>
              </a:rPr>
              <a:t>DECODER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2018" y="3730729"/>
            <a:ext cx="66802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500">
                <a:solidFill>
                  <a:srgbClr val="1D1127"/>
                </a:solidFill>
                <a:latin typeface="Raleway Heavy"/>
              </a:rPr>
              <a:t>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6143" y="5966973"/>
            <a:ext cx="66802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500">
                <a:solidFill>
                  <a:srgbClr val="1D1127"/>
                </a:solidFill>
                <a:latin typeface="Raleway Heavy"/>
              </a:rPr>
              <a:t>2.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3768" y="7944509"/>
            <a:ext cx="66802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500">
                <a:solidFill>
                  <a:srgbClr val="1D1127"/>
                </a:solidFill>
                <a:latin typeface="Raleway Heavy"/>
              </a:rPr>
              <a:t>3.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66094" y="4284495"/>
            <a:ext cx="16158635" cy="86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"/>
              </a:rPr>
              <a:t>The encoder network takes the input data and maps it to a lower-dimensional representation which is the parameters of a probability distribution.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66094" y="6541309"/>
            <a:ext cx="14369488" cy="86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"/>
              </a:rPr>
              <a:t>Mean and standard deviation of the distribution.</a:t>
            </a:r>
          </a:p>
          <a:p>
            <a:pPr>
              <a:lnSpc>
                <a:spcPts val="3432"/>
              </a:lnSpc>
            </a:pPr>
            <a:endParaRPr lang="en-US" sz="2860" spc="286">
              <a:solidFill>
                <a:srgbClr val="1D1127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866094" y="8501809"/>
            <a:ext cx="14632242" cy="1294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2"/>
              </a:lnSpc>
            </a:pPr>
            <a:r>
              <a:rPr lang="en-US" sz="2860" spc="286">
                <a:solidFill>
                  <a:srgbClr val="1D1127"/>
                </a:solidFill>
                <a:latin typeface="Raleway"/>
              </a:rPr>
              <a:t>The decoder takes the latent space sample and generate an output from it, aiming to produce a reasonable one.</a:t>
            </a:r>
          </a:p>
          <a:p>
            <a:pPr>
              <a:lnSpc>
                <a:spcPts val="3432"/>
              </a:lnSpc>
            </a:pPr>
            <a:endParaRPr lang="en-US" sz="2860" spc="286">
              <a:solidFill>
                <a:srgbClr val="1D1127"/>
              </a:solidFill>
              <a:latin typeface="Raleway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7025609" y="273614"/>
            <a:ext cx="10421788" cy="3567566"/>
          </a:xfrm>
          <a:custGeom>
            <a:avLst/>
            <a:gdLst/>
            <a:ahLst/>
            <a:cxnLst/>
            <a:rect l="l" t="t" r="r" b="b"/>
            <a:pathLst>
              <a:path w="10421788" h="3567566">
                <a:moveTo>
                  <a:pt x="0" y="0"/>
                </a:moveTo>
                <a:lnTo>
                  <a:pt x="10421788" y="0"/>
                </a:lnTo>
                <a:lnTo>
                  <a:pt x="10421788" y="3567566"/>
                </a:lnTo>
                <a:lnTo>
                  <a:pt x="0" y="356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35" t="-2445" r="-1624" b="-24609"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4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05504" y="591602"/>
            <a:ext cx="11326270" cy="9097552"/>
          </a:xfrm>
          <a:custGeom>
            <a:avLst/>
            <a:gdLst/>
            <a:ahLst/>
            <a:cxnLst/>
            <a:rect l="l" t="t" r="r" b="b"/>
            <a:pathLst>
              <a:path w="11326270" h="9097552">
                <a:moveTo>
                  <a:pt x="0" y="0"/>
                </a:moveTo>
                <a:lnTo>
                  <a:pt x="11326269" y="0"/>
                </a:lnTo>
                <a:lnTo>
                  <a:pt x="11326269" y="9097552"/>
                </a:lnTo>
                <a:lnTo>
                  <a:pt x="0" y="9097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821298" y="-280035"/>
            <a:ext cx="2394437" cy="10999470"/>
            <a:chOff x="0" y="0"/>
            <a:chExt cx="873497" cy="40126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4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5531" y="4196096"/>
            <a:ext cx="13994839" cy="5062204"/>
          </a:xfrm>
          <a:custGeom>
            <a:avLst/>
            <a:gdLst/>
            <a:ahLst/>
            <a:cxnLst/>
            <a:rect l="l" t="t" r="r" b="b"/>
            <a:pathLst>
              <a:path w="13994839" h="5062204">
                <a:moveTo>
                  <a:pt x="0" y="0"/>
                </a:moveTo>
                <a:lnTo>
                  <a:pt x="13994839" y="0"/>
                </a:lnTo>
                <a:lnTo>
                  <a:pt x="13994839" y="5062204"/>
                </a:lnTo>
                <a:lnTo>
                  <a:pt x="0" y="5062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821298" y="-280035"/>
            <a:ext cx="2394437" cy="10999470"/>
            <a:chOff x="0" y="0"/>
            <a:chExt cx="873497" cy="40126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281966" y="1330392"/>
            <a:ext cx="12161969" cy="196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0"/>
              </a:lnSpc>
            </a:pPr>
            <a:r>
              <a:rPr lang="en-US" sz="4300" spc="430" dirty="0">
                <a:solidFill>
                  <a:srgbClr val="1D1127"/>
                </a:solidFill>
                <a:latin typeface="Arimo Bold"/>
              </a:rPr>
              <a:t>How do we ensure that the whole distribution approximates the standard normal distribution?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42429" y="3546464"/>
            <a:ext cx="8203143" cy="954548"/>
          </a:xfrm>
          <a:custGeom>
            <a:avLst/>
            <a:gdLst/>
            <a:ahLst/>
            <a:cxnLst/>
            <a:rect l="l" t="t" r="r" b="b"/>
            <a:pathLst>
              <a:path w="8203143" h="954548">
                <a:moveTo>
                  <a:pt x="0" y="0"/>
                </a:moveTo>
                <a:lnTo>
                  <a:pt x="8203142" y="0"/>
                </a:lnTo>
                <a:lnTo>
                  <a:pt x="8203142" y="954548"/>
                </a:lnTo>
                <a:lnTo>
                  <a:pt x="0" y="9545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695261" y="201461"/>
            <a:ext cx="5344567" cy="3520734"/>
          </a:xfrm>
          <a:custGeom>
            <a:avLst/>
            <a:gdLst/>
            <a:ahLst/>
            <a:cxnLst/>
            <a:rect l="l" t="t" r="r" b="b"/>
            <a:pathLst>
              <a:path w="5344567" h="3520734">
                <a:moveTo>
                  <a:pt x="0" y="0"/>
                </a:moveTo>
                <a:lnTo>
                  <a:pt x="5344567" y="0"/>
                </a:lnTo>
                <a:lnTo>
                  <a:pt x="5344567" y="3520734"/>
                </a:lnTo>
                <a:lnTo>
                  <a:pt x="0" y="35207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147368" y="8174016"/>
            <a:ext cx="7993264" cy="1617134"/>
          </a:xfrm>
          <a:custGeom>
            <a:avLst/>
            <a:gdLst/>
            <a:ahLst/>
            <a:cxnLst/>
            <a:rect l="l" t="t" r="r" b="b"/>
            <a:pathLst>
              <a:path w="7993264" h="1617134">
                <a:moveTo>
                  <a:pt x="0" y="0"/>
                </a:moveTo>
                <a:lnTo>
                  <a:pt x="7993264" y="0"/>
                </a:lnTo>
                <a:lnTo>
                  <a:pt x="7993264" y="1617134"/>
                </a:lnTo>
                <a:lnTo>
                  <a:pt x="0" y="16171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20842" y="709098"/>
            <a:ext cx="1539861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9"/>
              </a:lnSpc>
            </a:pPr>
            <a:r>
              <a:rPr lang="en-US" sz="6299" spc="629">
                <a:solidFill>
                  <a:srgbClr val="1D1127"/>
                </a:solidFill>
                <a:latin typeface="Raleway Heavy"/>
              </a:rPr>
              <a:t>LOSS FUNCTION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0842" y="3127364"/>
            <a:ext cx="717458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9"/>
              </a:lnSpc>
            </a:pPr>
            <a:r>
              <a:rPr lang="en-US" sz="2899" spc="289">
                <a:solidFill>
                  <a:srgbClr val="3F91ED"/>
                </a:solidFill>
                <a:latin typeface="Raleway Bold"/>
              </a:rPr>
              <a:t>RECONSTRUCTION LOSS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0842" y="1868980"/>
            <a:ext cx="1319625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9"/>
              </a:lnSpc>
            </a:pPr>
            <a:r>
              <a:rPr lang="en-US" sz="2899" spc="289">
                <a:solidFill>
                  <a:srgbClr val="1D1127"/>
                </a:solidFill>
                <a:latin typeface="Raleway Bold"/>
              </a:rPr>
              <a:t>VAE LOSS = RECONSTRUCTION LOSS + KL DIVERGENCE LOSS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0842" y="4992666"/>
            <a:ext cx="717458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9"/>
              </a:lnSpc>
            </a:pPr>
            <a:r>
              <a:rPr lang="en-US" sz="2899" spc="289">
                <a:solidFill>
                  <a:srgbClr val="3F91ED"/>
                </a:solidFill>
                <a:latin typeface="Raleway Bold"/>
              </a:rPr>
              <a:t>KL DIVERGENCE LOSS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0842" y="5602266"/>
            <a:ext cx="14449525" cy="243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"/>
              </a:rPr>
              <a:t>KL divergence is a measure of dissimilarity between two probability distributions.</a:t>
            </a:r>
          </a:p>
          <a:p>
            <a:pPr>
              <a:lnSpc>
                <a:spcPts val="3839"/>
              </a:lnSpc>
            </a:pPr>
            <a:r>
              <a:rPr lang="en-US" sz="3199" spc="319">
                <a:solidFill>
                  <a:srgbClr val="1D1127"/>
                </a:solidFill>
                <a:latin typeface="Raleway"/>
              </a:rPr>
              <a:t>The KL divergence loss regularizes the latent space by ensuring that the approximate posterior distribution aligns with a normal distribution.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31065" y="-644703"/>
            <a:ext cx="7346716" cy="11576407"/>
            <a:chOff x="0" y="0"/>
            <a:chExt cx="2680102" cy="4223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0102" cy="4223105"/>
            </a:xfrm>
            <a:custGeom>
              <a:avLst/>
              <a:gdLst/>
              <a:ahLst/>
              <a:cxnLst/>
              <a:rect l="l" t="t" r="r" b="b"/>
              <a:pathLst>
                <a:path w="2680102" h="4223105">
                  <a:moveTo>
                    <a:pt x="0" y="0"/>
                  </a:moveTo>
                  <a:lnTo>
                    <a:pt x="2680102" y="0"/>
                  </a:lnTo>
                  <a:lnTo>
                    <a:pt x="2680102" y="4223105"/>
                  </a:lnTo>
                  <a:lnTo>
                    <a:pt x="0" y="4223105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grpSp>
        <p:nvGrpSpPr>
          <p:cNvPr id="4" name="Group 4"/>
          <p:cNvGrpSpPr/>
          <p:nvPr/>
        </p:nvGrpSpPr>
        <p:grpSpPr>
          <a:xfrm rot="-1986299">
            <a:off x="10255386" y="2188876"/>
            <a:ext cx="5903223" cy="5903223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F7762"/>
            </a:solidFill>
          </p:spPr>
        </p:sp>
      </p:grpSp>
      <p:sp>
        <p:nvSpPr>
          <p:cNvPr id="6" name="Freeform 6"/>
          <p:cNvSpPr/>
          <p:nvPr/>
        </p:nvSpPr>
        <p:spPr>
          <a:xfrm rot="-188273" flipH="1">
            <a:off x="1509761" y="-353170"/>
            <a:ext cx="2453573" cy="2444651"/>
          </a:xfrm>
          <a:custGeom>
            <a:avLst/>
            <a:gdLst/>
            <a:ahLst/>
            <a:cxnLst/>
            <a:rect l="l" t="t" r="r" b="b"/>
            <a:pathLst>
              <a:path w="2453573" h="2444651">
                <a:moveTo>
                  <a:pt x="2453573" y="0"/>
                </a:moveTo>
                <a:lnTo>
                  <a:pt x="0" y="0"/>
                </a:lnTo>
                <a:lnTo>
                  <a:pt x="0" y="2444650"/>
                </a:lnTo>
                <a:lnTo>
                  <a:pt x="2453573" y="2444650"/>
                </a:lnTo>
                <a:lnTo>
                  <a:pt x="245357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35167" y="9725188"/>
            <a:ext cx="7156853" cy="2251314"/>
            <a:chOff x="0" y="0"/>
            <a:chExt cx="2610839" cy="82128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10839" cy="821285"/>
            </a:xfrm>
            <a:custGeom>
              <a:avLst/>
              <a:gdLst/>
              <a:ahLst/>
              <a:cxnLst/>
              <a:rect l="l" t="t" r="r" b="b"/>
              <a:pathLst>
                <a:path w="2610839" h="821285">
                  <a:moveTo>
                    <a:pt x="0" y="0"/>
                  </a:moveTo>
                  <a:lnTo>
                    <a:pt x="2610839" y="0"/>
                  </a:lnTo>
                  <a:lnTo>
                    <a:pt x="2610839" y="821285"/>
                  </a:lnTo>
                  <a:lnTo>
                    <a:pt x="0" y="821285"/>
                  </a:lnTo>
                  <a:close/>
                </a:path>
              </a:pathLst>
            </a:custGeom>
            <a:solidFill>
              <a:srgbClr val="B1DAFA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444692" y="2118701"/>
            <a:ext cx="7156853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ABOUT GENERATIVE MODELS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44692" y="4914900"/>
            <a:ext cx="7156853" cy="4473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49"/>
              </a:lnSpc>
            </a:pPr>
            <a:r>
              <a:rPr lang="en-US" sz="3499" spc="174">
                <a:solidFill>
                  <a:srgbClr val="1D1127"/>
                </a:solidFill>
                <a:latin typeface="Raleway"/>
              </a:rPr>
              <a:t>Models in machine learning that learn the underlying structure and patterns of a given dataset to generate new data samples that resemble the original training data.</a:t>
            </a:r>
          </a:p>
        </p:txBody>
      </p:sp>
      <p:sp>
        <p:nvSpPr>
          <p:cNvPr id="11" name="Freeform 11"/>
          <p:cNvSpPr/>
          <p:nvPr/>
        </p:nvSpPr>
        <p:spPr>
          <a:xfrm>
            <a:off x="9277350" y="2420209"/>
            <a:ext cx="7575458" cy="5440556"/>
          </a:xfrm>
          <a:custGeom>
            <a:avLst/>
            <a:gdLst/>
            <a:ahLst/>
            <a:cxnLst/>
            <a:rect l="l" t="t" r="r" b="b"/>
            <a:pathLst>
              <a:path w="7575458" h="5440556">
                <a:moveTo>
                  <a:pt x="0" y="0"/>
                </a:moveTo>
                <a:lnTo>
                  <a:pt x="7575458" y="0"/>
                </a:lnTo>
                <a:lnTo>
                  <a:pt x="7575458" y="5440557"/>
                </a:lnTo>
                <a:lnTo>
                  <a:pt x="0" y="54405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4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5801" y="1582015"/>
            <a:ext cx="14719098" cy="7122969"/>
          </a:xfrm>
          <a:custGeom>
            <a:avLst/>
            <a:gdLst/>
            <a:ahLst/>
            <a:cxnLst/>
            <a:rect l="l" t="t" r="r" b="b"/>
            <a:pathLst>
              <a:path w="14719098" h="7122969">
                <a:moveTo>
                  <a:pt x="0" y="0"/>
                </a:moveTo>
                <a:lnTo>
                  <a:pt x="14719098" y="0"/>
                </a:lnTo>
                <a:lnTo>
                  <a:pt x="14719098" y="7122970"/>
                </a:lnTo>
                <a:lnTo>
                  <a:pt x="0" y="7122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821298" y="-280035"/>
            <a:ext cx="2394437" cy="10999470"/>
            <a:chOff x="0" y="0"/>
            <a:chExt cx="873497" cy="40126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83543">
            <a:off x="-7108656" y="-3482586"/>
            <a:ext cx="15294876" cy="15294876"/>
          </a:xfrm>
          <a:custGeom>
            <a:avLst/>
            <a:gdLst/>
            <a:ahLst/>
            <a:cxnLst/>
            <a:rect l="l" t="t" r="r" b="b"/>
            <a:pathLst>
              <a:path w="15294876" h="15294876">
                <a:moveTo>
                  <a:pt x="0" y="0"/>
                </a:moveTo>
                <a:lnTo>
                  <a:pt x="15294876" y="0"/>
                </a:lnTo>
                <a:lnTo>
                  <a:pt x="15294876" y="15294876"/>
                </a:lnTo>
                <a:lnTo>
                  <a:pt x="0" y="15294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983075" y="2753475"/>
            <a:ext cx="6504825" cy="6504825"/>
          </a:xfrm>
          <a:custGeom>
            <a:avLst/>
            <a:gdLst/>
            <a:ahLst/>
            <a:cxnLst/>
            <a:rect l="l" t="t" r="r" b="b"/>
            <a:pathLst>
              <a:path w="6504825" h="6504825">
                <a:moveTo>
                  <a:pt x="0" y="0"/>
                </a:moveTo>
                <a:lnTo>
                  <a:pt x="6504825" y="0"/>
                </a:lnTo>
                <a:lnTo>
                  <a:pt x="6504825" y="6504825"/>
                </a:lnTo>
                <a:lnTo>
                  <a:pt x="0" y="6504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4143492">
            <a:off x="-7163687" y="1536"/>
            <a:ext cx="12008947" cy="12008947"/>
          </a:xfrm>
          <a:custGeom>
            <a:avLst/>
            <a:gdLst/>
            <a:ahLst/>
            <a:cxnLst/>
            <a:rect l="l" t="t" r="r" b="b"/>
            <a:pathLst>
              <a:path w="12008947" h="12008947">
                <a:moveTo>
                  <a:pt x="0" y="0"/>
                </a:moveTo>
                <a:lnTo>
                  <a:pt x="12008946" y="0"/>
                </a:lnTo>
                <a:lnTo>
                  <a:pt x="12008946" y="12008946"/>
                </a:lnTo>
                <a:lnTo>
                  <a:pt x="0" y="12008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40241" y="2403545"/>
            <a:ext cx="607100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PROBLEM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8870" y="3862126"/>
            <a:ext cx="6693745" cy="2153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 spc="409">
                <a:solidFill>
                  <a:srgbClr val="1D1127"/>
                </a:solidFill>
                <a:latin typeface="Raleway"/>
              </a:rPr>
              <a:t>Images of the same category cannot be created using VAE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6456" y="9872237"/>
            <a:ext cx="9553175" cy="1241847"/>
            <a:chOff x="0" y="0"/>
            <a:chExt cx="3485024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5024" cy="453029"/>
            </a:xfrm>
            <a:custGeom>
              <a:avLst/>
              <a:gdLst/>
              <a:ahLst/>
              <a:cxnLst/>
              <a:rect l="l" t="t" r="r" b="b"/>
              <a:pathLst>
                <a:path w="3485024" h="453029">
                  <a:moveTo>
                    <a:pt x="0" y="0"/>
                  </a:moveTo>
                  <a:lnTo>
                    <a:pt x="3485024" y="0"/>
                  </a:lnTo>
                  <a:lnTo>
                    <a:pt x="348502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333948" y="-839272"/>
            <a:ext cx="8586759" cy="1241847"/>
            <a:chOff x="0" y="0"/>
            <a:chExt cx="3132473" cy="4530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473" cy="453029"/>
            </a:xfrm>
            <a:custGeom>
              <a:avLst/>
              <a:gdLst/>
              <a:ahLst/>
              <a:cxnLst/>
              <a:rect l="l" t="t" r="r" b="b"/>
              <a:pathLst>
                <a:path w="3132473" h="453029">
                  <a:moveTo>
                    <a:pt x="0" y="0"/>
                  </a:moveTo>
                  <a:lnTo>
                    <a:pt x="3132473" y="0"/>
                  </a:lnTo>
                  <a:lnTo>
                    <a:pt x="3132473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6" name="Freeform 6"/>
          <p:cNvSpPr/>
          <p:nvPr/>
        </p:nvSpPr>
        <p:spPr>
          <a:xfrm rot="-1849327">
            <a:off x="2956399" y="1517827"/>
            <a:ext cx="2783887" cy="3560786"/>
          </a:xfrm>
          <a:custGeom>
            <a:avLst/>
            <a:gdLst/>
            <a:ahLst/>
            <a:cxnLst/>
            <a:rect l="l" t="t" r="r" b="b"/>
            <a:pathLst>
              <a:path w="2783887" h="3560786">
                <a:moveTo>
                  <a:pt x="0" y="0"/>
                </a:moveTo>
                <a:lnTo>
                  <a:pt x="2783887" y="0"/>
                </a:lnTo>
                <a:lnTo>
                  <a:pt x="2783887" y="3560786"/>
                </a:lnTo>
                <a:lnTo>
                  <a:pt x="0" y="3560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163756" y="573683"/>
            <a:ext cx="7156853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CONDITIONAL VARIATIONAL AUTOENCODER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63756" y="3363996"/>
            <a:ext cx="7409869" cy="6280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9"/>
              </a:lnSpc>
            </a:pPr>
            <a:r>
              <a:rPr lang="en-US" sz="3699" spc="184">
                <a:solidFill>
                  <a:srgbClr val="1D1127"/>
                </a:solidFill>
                <a:latin typeface="Raleway"/>
              </a:rPr>
              <a:t>A CVAE incorporates additional conditional information during the learning and generation process that allows for the generation of samples conditioned on specific information or attributes.</a:t>
            </a:r>
          </a:p>
        </p:txBody>
      </p:sp>
      <p:sp>
        <p:nvSpPr>
          <p:cNvPr id="9" name="Freeform 9"/>
          <p:cNvSpPr/>
          <p:nvPr/>
        </p:nvSpPr>
        <p:spPr>
          <a:xfrm>
            <a:off x="263866" y="4943475"/>
            <a:ext cx="9108976" cy="4007516"/>
          </a:xfrm>
          <a:custGeom>
            <a:avLst/>
            <a:gdLst/>
            <a:ahLst/>
            <a:cxnLst/>
            <a:rect l="l" t="t" r="r" b="b"/>
            <a:pathLst>
              <a:path w="9108976" h="4007516">
                <a:moveTo>
                  <a:pt x="0" y="0"/>
                </a:moveTo>
                <a:lnTo>
                  <a:pt x="9108976" y="0"/>
                </a:lnTo>
                <a:lnTo>
                  <a:pt x="9108976" y="4007516"/>
                </a:lnTo>
                <a:lnTo>
                  <a:pt x="0" y="4007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235571" y="1343025"/>
            <a:ext cx="9816858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39"/>
              </a:lnSpc>
            </a:pPr>
            <a:r>
              <a:rPr lang="en-US" sz="7199" spc="719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1789" y="4933950"/>
            <a:ext cx="16340376" cy="3562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78" lvl="1" indent="-453389" algn="just">
              <a:lnSpc>
                <a:spcPts val="7139"/>
              </a:lnSpc>
              <a:buFont typeface="Arial"/>
              <a:buChar char="•"/>
            </a:pPr>
            <a:r>
              <a:rPr lang="en-US" sz="4199" spc="419">
                <a:solidFill>
                  <a:srgbClr val="1D1127"/>
                </a:solidFill>
                <a:latin typeface="Raleway"/>
              </a:rPr>
              <a:t>Image generation conditioned on specific attributes</a:t>
            </a:r>
          </a:p>
          <a:p>
            <a:pPr algn="just">
              <a:lnSpc>
                <a:spcPts val="7139"/>
              </a:lnSpc>
            </a:pPr>
            <a:r>
              <a:rPr lang="en-US" sz="4199" spc="419">
                <a:solidFill>
                  <a:srgbClr val="1D1127"/>
                </a:solidFill>
                <a:latin typeface="Raleway"/>
              </a:rPr>
              <a:t>     (e.g., generating images of specific classes).</a:t>
            </a:r>
          </a:p>
          <a:p>
            <a:pPr marL="906778" lvl="1" indent="-453389" algn="just">
              <a:lnSpc>
                <a:spcPts val="7139"/>
              </a:lnSpc>
              <a:buFont typeface="Arial"/>
              <a:buChar char="•"/>
            </a:pPr>
            <a:r>
              <a:rPr lang="en-US" sz="4199" spc="419">
                <a:solidFill>
                  <a:srgbClr val="1D1127"/>
                </a:solidFill>
                <a:latin typeface="Raleway"/>
              </a:rPr>
              <a:t>Text generation with controlled attributes</a:t>
            </a:r>
          </a:p>
          <a:p>
            <a:pPr algn="just">
              <a:lnSpc>
                <a:spcPts val="7139"/>
              </a:lnSpc>
            </a:pPr>
            <a:r>
              <a:rPr lang="en-US" sz="4199" spc="419">
                <a:solidFill>
                  <a:srgbClr val="1D1127"/>
                </a:solidFill>
                <a:latin typeface="Raleway"/>
              </a:rPr>
              <a:t>     (e.g., generating sentences with desired topics).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4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912586" y="-356235"/>
            <a:ext cx="2394437" cy="10999470"/>
            <a:chOff x="0" y="0"/>
            <a:chExt cx="873497" cy="40126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74695" y="2442844"/>
            <a:ext cx="6693685" cy="5553713"/>
          </a:xfrm>
          <a:custGeom>
            <a:avLst/>
            <a:gdLst/>
            <a:ahLst/>
            <a:cxnLst/>
            <a:rect l="l" t="t" r="r" b="b"/>
            <a:pathLst>
              <a:path w="6693685" h="5553713">
                <a:moveTo>
                  <a:pt x="0" y="0"/>
                </a:moveTo>
                <a:lnTo>
                  <a:pt x="6693686" y="0"/>
                </a:lnTo>
                <a:lnTo>
                  <a:pt x="6693686" y="5553712"/>
                </a:lnTo>
                <a:lnTo>
                  <a:pt x="0" y="555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305800" y="2290444"/>
            <a:ext cx="7871709" cy="7806056"/>
          </a:xfrm>
          <a:custGeom>
            <a:avLst/>
            <a:gdLst/>
            <a:ahLst/>
            <a:cxnLst/>
            <a:rect l="l" t="t" r="r" b="b"/>
            <a:pathLst>
              <a:path w="8628153" h="8606875">
                <a:moveTo>
                  <a:pt x="0" y="0"/>
                </a:moveTo>
                <a:lnTo>
                  <a:pt x="8628152" y="0"/>
                </a:lnTo>
                <a:lnTo>
                  <a:pt x="8628152" y="8606876"/>
                </a:lnTo>
                <a:lnTo>
                  <a:pt x="0" y="86068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BD50087-548E-5B01-60DE-2A8CA0CDE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8096" y="95039"/>
            <a:ext cx="4007115" cy="2195405"/>
          </a:xfrm>
          <a:prstGeom prst="rect">
            <a:avLst/>
          </a:prstGeom>
        </p:spPr>
      </p:pic>
      <p:grpSp>
        <p:nvGrpSpPr>
          <p:cNvPr id="8" name="Group 2">
            <a:extLst>
              <a:ext uri="{FF2B5EF4-FFF2-40B4-BE49-F238E27FC236}">
                <a16:creationId xmlns:a16="http://schemas.microsoft.com/office/drawing/2014/main" id="{C8EB86F9-BDB2-BAE0-258F-C07A2A8EAA3F}"/>
              </a:ext>
            </a:extLst>
          </p:cNvPr>
          <p:cNvGrpSpPr/>
          <p:nvPr/>
        </p:nvGrpSpPr>
        <p:grpSpPr>
          <a:xfrm>
            <a:off x="7667720" y="-42863"/>
            <a:ext cx="180361" cy="10999470"/>
            <a:chOff x="0" y="0"/>
            <a:chExt cx="873497" cy="4012636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E5E8A62F-3E92-7691-8977-0E153B8A8E14}"/>
                </a:ext>
              </a:extLst>
            </p:cNvPr>
            <p:cNvSpPr/>
            <p:nvPr/>
          </p:nvSpPr>
          <p:spPr>
            <a:xfrm>
              <a:off x="0" y="0"/>
              <a:ext cx="873497" cy="4012636"/>
            </a:xfrm>
            <a:custGeom>
              <a:avLst/>
              <a:gdLst/>
              <a:ahLst/>
              <a:cxnLst/>
              <a:rect l="l" t="t" r="r" b="b"/>
              <a:pathLst>
                <a:path w="873497" h="4012636">
                  <a:moveTo>
                    <a:pt x="0" y="0"/>
                  </a:moveTo>
                  <a:lnTo>
                    <a:pt x="873497" y="0"/>
                  </a:lnTo>
                  <a:lnTo>
                    <a:pt x="873497" y="4012636"/>
                  </a:lnTo>
                  <a:lnTo>
                    <a:pt x="0" y="4012636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95261" y="201461"/>
            <a:ext cx="5344567" cy="3520734"/>
          </a:xfrm>
          <a:custGeom>
            <a:avLst/>
            <a:gdLst/>
            <a:ahLst/>
            <a:cxnLst/>
            <a:rect l="l" t="t" r="r" b="b"/>
            <a:pathLst>
              <a:path w="5344567" h="3520734">
                <a:moveTo>
                  <a:pt x="0" y="0"/>
                </a:moveTo>
                <a:lnTo>
                  <a:pt x="5344567" y="0"/>
                </a:lnTo>
                <a:lnTo>
                  <a:pt x="5344567" y="3520734"/>
                </a:lnTo>
                <a:lnTo>
                  <a:pt x="0" y="3520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1950" y="7068304"/>
            <a:ext cx="17687403" cy="1149800"/>
          </a:xfrm>
          <a:custGeom>
            <a:avLst/>
            <a:gdLst/>
            <a:ahLst/>
            <a:cxnLst/>
            <a:rect l="l" t="t" r="r" b="b"/>
            <a:pathLst>
              <a:path w="17687403" h="1149800">
                <a:moveTo>
                  <a:pt x="0" y="0"/>
                </a:moveTo>
                <a:lnTo>
                  <a:pt x="17687403" y="0"/>
                </a:lnTo>
                <a:lnTo>
                  <a:pt x="17687403" y="1149800"/>
                </a:lnTo>
                <a:lnTo>
                  <a:pt x="0" y="1149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35706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20842" y="1266825"/>
            <a:ext cx="1539861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9"/>
              </a:lnSpc>
            </a:pPr>
            <a:r>
              <a:rPr lang="en-US" sz="6299" spc="629">
                <a:solidFill>
                  <a:srgbClr val="1D1127"/>
                </a:solidFill>
                <a:latin typeface="Raleway Heavy"/>
              </a:rPr>
              <a:t>LOSS FUNCTION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0842" y="3584128"/>
            <a:ext cx="7174582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899" spc="389">
                <a:solidFill>
                  <a:srgbClr val="3F91ED"/>
                </a:solidFill>
                <a:latin typeface="Raleway Bold"/>
              </a:rPr>
              <a:t>VAE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0842" y="6446711"/>
            <a:ext cx="7174582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899" spc="389">
                <a:solidFill>
                  <a:srgbClr val="3F91ED"/>
                </a:solidFill>
                <a:latin typeface="Raleway Bold"/>
              </a:rPr>
              <a:t>CVAE</a:t>
            </a:r>
          </a:p>
        </p:txBody>
      </p:sp>
      <p:sp>
        <p:nvSpPr>
          <p:cNvPr id="7" name="Freeform 7"/>
          <p:cNvSpPr/>
          <p:nvPr/>
        </p:nvSpPr>
        <p:spPr>
          <a:xfrm>
            <a:off x="694575" y="4226453"/>
            <a:ext cx="14691994" cy="1029110"/>
          </a:xfrm>
          <a:custGeom>
            <a:avLst/>
            <a:gdLst/>
            <a:ahLst/>
            <a:cxnLst/>
            <a:rect l="l" t="t" r="r" b="b"/>
            <a:pathLst>
              <a:path w="14691994" h="1029110">
                <a:moveTo>
                  <a:pt x="0" y="0"/>
                </a:moveTo>
                <a:lnTo>
                  <a:pt x="14691994" y="0"/>
                </a:lnTo>
                <a:lnTo>
                  <a:pt x="14691994" y="1029110"/>
                </a:lnTo>
                <a:lnTo>
                  <a:pt x="0" y="10291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84" r="-7516" b="-920369"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692" y="903372"/>
            <a:ext cx="1539861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AUTOENCODERS EXAMPLES</a:t>
            </a:r>
          </a:p>
        </p:txBody>
      </p:sp>
      <p:sp>
        <p:nvSpPr>
          <p:cNvPr id="3" name="AutoShape 3"/>
          <p:cNvSpPr/>
          <p:nvPr/>
        </p:nvSpPr>
        <p:spPr>
          <a:xfrm flipH="1" flipV="1">
            <a:off x="1736510" y="0"/>
            <a:ext cx="48646" cy="10493160"/>
          </a:xfrm>
          <a:prstGeom prst="line">
            <a:avLst/>
          </a:prstGeom>
          <a:ln w="590550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13062" y="3448447"/>
            <a:ext cx="1095542" cy="1043747"/>
            <a:chOff x="0" y="0"/>
            <a:chExt cx="1772920" cy="1689100"/>
          </a:xfrm>
        </p:grpSpPr>
        <p:sp>
          <p:nvSpPr>
            <p:cNvPr id="5" name="Freeform 5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2083C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804288" y="3565094"/>
            <a:ext cx="7227352" cy="174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</a:pPr>
            <a:r>
              <a:rPr lang="en-US" sz="4999" spc="249">
                <a:solidFill>
                  <a:srgbClr val="1D1127"/>
                </a:solidFill>
                <a:latin typeface="Raleway Heavy"/>
              </a:rPr>
              <a:t>Denoising Autoencoder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04288" y="5864518"/>
            <a:ext cx="7227352" cy="174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</a:pPr>
            <a:r>
              <a:rPr lang="en-US" sz="4999" spc="249">
                <a:solidFill>
                  <a:srgbClr val="1D1127"/>
                </a:solidFill>
                <a:latin typeface="Raleway Heavy"/>
              </a:rPr>
              <a:t>Stacked Autoencoder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7178338" y="1897380"/>
            <a:ext cx="0" cy="6492240"/>
          </a:xfrm>
          <a:prstGeom prst="line">
            <a:avLst/>
          </a:prstGeom>
          <a:ln w="47625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10031641" y="3066630"/>
            <a:ext cx="5302302" cy="5655789"/>
          </a:xfrm>
          <a:custGeom>
            <a:avLst/>
            <a:gdLst/>
            <a:ahLst/>
            <a:cxnLst/>
            <a:rect l="l" t="t" r="r" b="b"/>
            <a:pathLst>
              <a:path w="5302302" h="5655789">
                <a:moveTo>
                  <a:pt x="0" y="0"/>
                </a:moveTo>
                <a:lnTo>
                  <a:pt x="5302302" y="0"/>
                </a:lnTo>
                <a:lnTo>
                  <a:pt x="5302302" y="5655789"/>
                </a:lnTo>
                <a:lnTo>
                  <a:pt x="0" y="5655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213062" y="5747464"/>
            <a:ext cx="1095542" cy="1043747"/>
            <a:chOff x="0" y="0"/>
            <a:chExt cx="1772920" cy="1689100"/>
          </a:xfrm>
        </p:grpSpPr>
        <p:sp>
          <p:nvSpPr>
            <p:cNvPr id="11" name="Freeform 11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2083C4"/>
            </a:solidFill>
          </p:spPr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99655">
            <a:off x="-864456" y="-2140616"/>
            <a:ext cx="12904022" cy="2892803"/>
            <a:chOff x="0" y="0"/>
            <a:chExt cx="17094914" cy="38323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grpSp>
        <p:nvGrpSpPr>
          <p:cNvPr id="4" name="Group 4"/>
          <p:cNvGrpSpPr/>
          <p:nvPr/>
        </p:nvGrpSpPr>
        <p:grpSpPr>
          <a:xfrm rot="-499655">
            <a:off x="6037956" y="9603908"/>
            <a:ext cx="12904022" cy="2892803"/>
            <a:chOff x="0" y="0"/>
            <a:chExt cx="17094914" cy="38323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641932" y="2207244"/>
            <a:ext cx="6924707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DENOISING</a:t>
            </a:r>
          </a:p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AUTOENCODER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63620" y="5590528"/>
            <a:ext cx="12360760" cy="3819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19"/>
              </a:lnSpc>
            </a:pPr>
            <a:r>
              <a:rPr lang="en-US" sz="3599" spc="179">
                <a:solidFill>
                  <a:srgbClr val="1D1127"/>
                </a:solidFill>
                <a:latin typeface="Raleway"/>
              </a:rPr>
              <a:t>A denoising autoencoder is specifically designed to handle noisy input data.</a:t>
            </a:r>
          </a:p>
          <a:p>
            <a:pPr>
              <a:lnSpc>
                <a:spcPts val="6119"/>
              </a:lnSpc>
            </a:pPr>
            <a:r>
              <a:rPr lang="en-US" sz="3599" spc="179">
                <a:solidFill>
                  <a:srgbClr val="1D1127"/>
                </a:solidFill>
                <a:latin typeface="Raleway"/>
              </a:rPr>
              <a:t>It is trained to learn a representation that captures the underlying structure of the data while being less sensitive to the noise.</a:t>
            </a:r>
          </a:p>
        </p:txBody>
      </p:sp>
      <p:sp>
        <p:nvSpPr>
          <p:cNvPr id="8" name="Freeform 8"/>
          <p:cNvSpPr/>
          <p:nvPr/>
        </p:nvSpPr>
        <p:spPr>
          <a:xfrm rot="-2983543">
            <a:off x="-4032405" y="331424"/>
            <a:ext cx="7647438" cy="7647438"/>
          </a:xfrm>
          <a:custGeom>
            <a:avLst/>
            <a:gdLst/>
            <a:ahLst/>
            <a:cxnLst/>
            <a:rect l="l" t="t" r="r" b="b"/>
            <a:pathLst>
              <a:path w="7647438" h="7647438">
                <a:moveTo>
                  <a:pt x="0" y="0"/>
                </a:moveTo>
                <a:lnTo>
                  <a:pt x="7647438" y="0"/>
                </a:lnTo>
                <a:lnTo>
                  <a:pt x="7647438" y="7647438"/>
                </a:lnTo>
                <a:lnTo>
                  <a:pt x="0" y="76474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881289" y="967084"/>
            <a:ext cx="8877038" cy="4328169"/>
          </a:xfrm>
          <a:custGeom>
            <a:avLst/>
            <a:gdLst/>
            <a:ahLst/>
            <a:cxnLst/>
            <a:rect l="l" t="t" r="r" b="b"/>
            <a:pathLst>
              <a:path w="8877038" h="4328169">
                <a:moveTo>
                  <a:pt x="0" y="0"/>
                </a:moveTo>
                <a:lnTo>
                  <a:pt x="8877038" y="0"/>
                </a:lnTo>
                <a:lnTo>
                  <a:pt x="8877038" y="4328169"/>
                </a:lnTo>
                <a:lnTo>
                  <a:pt x="0" y="43281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99655">
            <a:off x="-864456" y="-2140616"/>
            <a:ext cx="12904022" cy="2892803"/>
            <a:chOff x="0" y="0"/>
            <a:chExt cx="17094914" cy="38323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grpSp>
        <p:nvGrpSpPr>
          <p:cNvPr id="4" name="Group 4"/>
          <p:cNvGrpSpPr/>
          <p:nvPr/>
        </p:nvGrpSpPr>
        <p:grpSpPr>
          <a:xfrm rot="-499655">
            <a:off x="6037956" y="9603908"/>
            <a:ext cx="12904022" cy="2892803"/>
            <a:chOff x="0" y="0"/>
            <a:chExt cx="17094914" cy="38323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19532" y="179980"/>
            <a:ext cx="9785553" cy="5966573"/>
          </a:xfrm>
          <a:custGeom>
            <a:avLst/>
            <a:gdLst/>
            <a:ahLst/>
            <a:cxnLst/>
            <a:rect l="l" t="t" r="r" b="b"/>
            <a:pathLst>
              <a:path w="9785553" h="5966573">
                <a:moveTo>
                  <a:pt x="0" y="0"/>
                </a:moveTo>
                <a:lnTo>
                  <a:pt x="9785554" y="0"/>
                </a:lnTo>
                <a:lnTo>
                  <a:pt x="9785554" y="5966573"/>
                </a:lnTo>
                <a:lnTo>
                  <a:pt x="0" y="5966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563095" y="6146553"/>
            <a:ext cx="10399731" cy="3708728"/>
          </a:xfrm>
          <a:custGeom>
            <a:avLst/>
            <a:gdLst/>
            <a:ahLst/>
            <a:cxnLst/>
            <a:rect l="l" t="t" r="r" b="b"/>
            <a:pathLst>
              <a:path w="10399731" h="3708728">
                <a:moveTo>
                  <a:pt x="0" y="0"/>
                </a:moveTo>
                <a:lnTo>
                  <a:pt x="10399731" y="0"/>
                </a:lnTo>
                <a:lnTo>
                  <a:pt x="10399731" y="3708728"/>
                </a:lnTo>
                <a:lnTo>
                  <a:pt x="0" y="3708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5400000">
            <a:off x="12477548" y="5016359"/>
            <a:ext cx="1596304" cy="482882"/>
          </a:xfrm>
          <a:custGeom>
            <a:avLst/>
            <a:gdLst/>
            <a:ahLst/>
            <a:cxnLst/>
            <a:rect l="l" t="t" r="r" b="b"/>
            <a:pathLst>
              <a:path w="1596304" h="482882">
                <a:moveTo>
                  <a:pt x="0" y="0"/>
                </a:moveTo>
                <a:lnTo>
                  <a:pt x="1596305" y="0"/>
                </a:lnTo>
                <a:lnTo>
                  <a:pt x="1596305" y="482882"/>
                </a:lnTo>
                <a:lnTo>
                  <a:pt x="0" y="4828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924278" y="7179085"/>
            <a:ext cx="4503423" cy="156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Arimo"/>
              </a:rPr>
              <a:t>Randomly turning some of the input values to zero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023989" y="2648917"/>
            <a:ext cx="4503423" cy="156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3400">
                <a:solidFill>
                  <a:srgbClr val="000000"/>
                </a:solidFill>
                <a:latin typeface="Arimo"/>
              </a:rPr>
              <a:t>Comparing the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Arimo"/>
              </a:rPr>
              <a:t>output values with the original input</a:t>
            </a:r>
          </a:p>
        </p:txBody>
      </p:sp>
      <p:sp>
        <p:nvSpPr>
          <p:cNvPr id="11" name="Freeform 11"/>
          <p:cNvSpPr/>
          <p:nvPr/>
        </p:nvSpPr>
        <p:spPr>
          <a:xfrm rot="5400000" flipH="1">
            <a:off x="3377837" y="6000362"/>
            <a:ext cx="1596304" cy="482882"/>
          </a:xfrm>
          <a:custGeom>
            <a:avLst/>
            <a:gdLst/>
            <a:ahLst/>
            <a:cxnLst/>
            <a:rect l="l" t="t" r="r" b="b"/>
            <a:pathLst>
              <a:path w="1596304" h="482882">
                <a:moveTo>
                  <a:pt x="1596305" y="0"/>
                </a:moveTo>
                <a:lnTo>
                  <a:pt x="0" y="0"/>
                </a:lnTo>
                <a:lnTo>
                  <a:pt x="0" y="482882"/>
                </a:lnTo>
                <a:lnTo>
                  <a:pt x="1596305" y="482882"/>
                </a:lnTo>
                <a:lnTo>
                  <a:pt x="159630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99655">
            <a:off x="-864456" y="-2140616"/>
            <a:ext cx="12904022" cy="2892803"/>
            <a:chOff x="0" y="0"/>
            <a:chExt cx="17094914" cy="38323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grpSp>
        <p:nvGrpSpPr>
          <p:cNvPr id="4" name="Group 4"/>
          <p:cNvGrpSpPr/>
          <p:nvPr/>
        </p:nvGrpSpPr>
        <p:grpSpPr>
          <a:xfrm rot="-499655">
            <a:off x="6037956" y="9603908"/>
            <a:ext cx="12904022" cy="2892803"/>
            <a:chOff x="0" y="0"/>
            <a:chExt cx="17094914" cy="38323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094915" cy="3832310"/>
            </a:xfrm>
            <a:custGeom>
              <a:avLst/>
              <a:gdLst/>
              <a:ahLst/>
              <a:cxnLst/>
              <a:rect l="l" t="t" r="r" b="b"/>
              <a:pathLst>
                <a:path w="17094915" h="3832310">
                  <a:moveTo>
                    <a:pt x="0" y="0"/>
                  </a:moveTo>
                  <a:lnTo>
                    <a:pt x="17094915" y="0"/>
                  </a:lnTo>
                  <a:lnTo>
                    <a:pt x="17094915" y="3832310"/>
                  </a:lnTo>
                  <a:lnTo>
                    <a:pt x="0" y="3832310"/>
                  </a:ln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125202" y="1197608"/>
            <a:ext cx="6924707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STACKED AUTOENCODER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63620" y="4430024"/>
            <a:ext cx="12360760" cy="5152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69" dirty="0">
                <a:solidFill>
                  <a:srgbClr val="1D1127"/>
                </a:solidFill>
                <a:latin typeface="Raleway"/>
              </a:rPr>
              <a:t>A stacked autoencoder consists of multiple layers of encoders and decoders that are stacked on top of each other, forming a deep neural network.</a:t>
            </a:r>
          </a:p>
          <a:p>
            <a:pPr algn="ctr">
              <a:lnSpc>
                <a:spcPts val="2800"/>
              </a:lnSpc>
            </a:pPr>
            <a:endParaRPr lang="en-US" sz="3399" spc="169" dirty="0">
              <a:solidFill>
                <a:srgbClr val="1D1127"/>
              </a:solidFill>
              <a:latin typeface="Raleway"/>
            </a:endParaRPr>
          </a:p>
          <a:p>
            <a:pPr algn="ctr">
              <a:lnSpc>
                <a:spcPts val="4759"/>
              </a:lnSpc>
            </a:pPr>
            <a:r>
              <a:rPr lang="en-US" sz="3399" spc="169" dirty="0">
                <a:solidFill>
                  <a:srgbClr val="1D1127"/>
                </a:solidFill>
                <a:latin typeface="Raleway"/>
              </a:rPr>
              <a:t>Stacked autoencoders can learn more complex and hierarchical representations of the input data.</a:t>
            </a:r>
          </a:p>
          <a:p>
            <a:pPr algn="ctr">
              <a:lnSpc>
                <a:spcPts val="4759"/>
              </a:lnSpc>
            </a:pPr>
            <a:r>
              <a:rPr lang="en-US" sz="3399" spc="169" dirty="0">
                <a:solidFill>
                  <a:srgbClr val="1D1127"/>
                </a:solidFill>
                <a:latin typeface="Raleway"/>
              </a:rPr>
              <a:t>By adding more layers, the model can learn more complex data and capture higher-level features and abstract representations.</a:t>
            </a:r>
          </a:p>
        </p:txBody>
      </p:sp>
      <p:sp>
        <p:nvSpPr>
          <p:cNvPr id="8" name="Freeform 8"/>
          <p:cNvSpPr/>
          <p:nvPr/>
        </p:nvSpPr>
        <p:spPr>
          <a:xfrm rot="-2983543">
            <a:off x="-4032405" y="331424"/>
            <a:ext cx="7647438" cy="7647438"/>
          </a:xfrm>
          <a:custGeom>
            <a:avLst/>
            <a:gdLst/>
            <a:ahLst/>
            <a:cxnLst/>
            <a:rect l="l" t="t" r="r" b="b"/>
            <a:pathLst>
              <a:path w="7647438" h="7647438">
                <a:moveTo>
                  <a:pt x="0" y="0"/>
                </a:moveTo>
                <a:lnTo>
                  <a:pt x="7647438" y="0"/>
                </a:lnTo>
                <a:lnTo>
                  <a:pt x="7647438" y="7647438"/>
                </a:lnTo>
                <a:lnTo>
                  <a:pt x="0" y="76474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215977" y="299541"/>
            <a:ext cx="8763266" cy="3643983"/>
          </a:xfrm>
          <a:custGeom>
            <a:avLst/>
            <a:gdLst/>
            <a:ahLst/>
            <a:cxnLst/>
            <a:rect l="l" t="t" r="r" b="b"/>
            <a:pathLst>
              <a:path w="8763266" h="3643983">
                <a:moveTo>
                  <a:pt x="0" y="0"/>
                </a:moveTo>
                <a:lnTo>
                  <a:pt x="8763266" y="0"/>
                </a:lnTo>
                <a:lnTo>
                  <a:pt x="8763266" y="3643983"/>
                </a:lnTo>
                <a:lnTo>
                  <a:pt x="0" y="3643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76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523890" y="3852244"/>
            <a:ext cx="2784632" cy="2795114"/>
          </a:xfrm>
          <a:custGeom>
            <a:avLst/>
            <a:gdLst/>
            <a:ahLst/>
            <a:cxnLst/>
            <a:rect l="l" t="t" r="r" b="b"/>
            <a:pathLst>
              <a:path w="2784632" h="2795114">
                <a:moveTo>
                  <a:pt x="0" y="0"/>
                </a:moveTo>
                <a:lnTo>
                  <a:pt x="2784631" y="0"/>
                </a:lnTo>
                <a:lnTo>
                  <a:pt x="2784631" y="2795113"/>
                </a:lnTo>
                <a:lnTo>
                  <a:pt x="0" y="27951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863392" y="3124278"/>
            <a:ext cx="8147239" cy="6134022"/>
          </a:xfrm>
          <a:custGeom>
            <a:avLst/>
            <a:gdLst/>
            <a:ahLst/>
            <a:cxnLst/>
            <a:rect l="l" t="t" r="r" b="b"/>
            <a:pathLst>
              <a:path w="8147239" h="6134022">
                <a:moveTo>
                  <a:pt x="0" y="0"/>
                </a:moveTo>
                <a:lnTo>
                  <a:pt x="8147239" y="0"/>
                </a:lnTo>
                <a:lnTo>
                  <a:pt x="8147239" y="6134022"/>
                </a:lnTo>
                <a:lnTo>
                  <a:pt x="0" y="6134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235571" y="1019175"/>
            <a:ext cx="981685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04493" y="6943602"/>
            <a:ext cx="3823426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 dirty="0">
                <a:solidFill>
                  <a:srgbClr val="2083C4"/>
                </a:solidFill>
                <a:latin typeface="Raleway Bold"/>
              </a:rPr>
              <a:t>Data Generation and Augmentation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4488"/>
            <a:ext cx="10094146" cy="0"/>
          </a:xfrm>
          <a:prstGeom prst="line">
            <a:avLst/>
          </a:prstGeom>
          <a:ln w="47625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13483">
            <a:off x="10448432" y="4659728"/>
            <a:ext cx="6071050" cy="0"/>
          </a:xfrm>
          <a:prstGeom prst="line">
            <a:avLst/>
          </a:prstGeom>
          <a:ln w="47625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7165154" y="1028700"/>
            <a:ext cx="10094146" cy="0"/>
          </a:xfrm>
          <a:prstGeom prst="line">
            <a:avLst/>
          </a:prstGeom>
          <a:ln w="47625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329664" y="1790102"/>
            <a:ext cx="8145763" cy="6730609"/>
          </a:xfrm>
          <a:custGeom>
            <a:avLst/>
            <a:gdLst/>
            <a:ahLst/>
            <a:cxnLst/>
            <a:rect l="l" t="t" r="r" b="b"/>
            <a:pathLst>
              <a:path w="8145763" h="6730609">
                <a:moveTo>
                  <a:pt x="0" y="0"/>
                </a:moveTo>
                <a:lnTo>
                  <a:pt x="8145763" y="0"/>
                </a:lnTo>
                <a:lnTo>
                  <a:pt x="8145763" y="6730609"/>
                </a:lnTo>
                <a:lnTo>
                  <a:pt x="0" y="67306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0448456" y="4981575"/>
            <a:ext cx="6071003" cy="23812"/>
          </a:xfrm>
          <a:prstGeom prst="line">
            <a:avLst/>
          </a:prstGeom>
          <a:ln w="47625" cap="flat">
            <a:solidFill>
              <a:srgbClr val="62DBD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3126091" y="4173970"/>
            <a:ext cx="2480917" cy="2263837"/>
          </a:xfrm>
          <a:custGeom>
            <a:avLst/>
            <a:gdLst/>
            <a:ahLst/>
            <a:cxnLst/>
            <a:rect l="l" t="t" r="r" b="b"/>
            <a:pathLst>
              <a:path w="2480917" h="2263837">
                <a:moveTo>
                  <a:pt x="0" y="0"/>
                </a:moveTo>
                <a:lnTo>
                  <a:pt x="2480917" y="0"/>
                </a:lnTo>
                <a:lnTo>
                  <a:pt x="2480917" y="2263837"/>
                </a:lnTo>
                <a:lnTo>
                  <a:pt x="0" y="2263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789778" y="2660284"/>
            <a:ext cx="6598016" cy="6598016"/>
          </a:xfrm>
          <a:custGeom>
            <a:avLst/>
            <a:gdLst/>
            <a:ahLst/>
            <a:cxnLst/>
            <a:rect l="l" t="t" r="r" b="b"/>
            <a:pathLst>
              <a:path w="6598016" h="6598016">
                <a:moveTo>
                  <a:pt x="0" y="0"/>
                </a:moveTo>
                <a:lnTo>
                  <a:pt x="6598016" y="0"/>
                </a:lnTo>
                <a:lnTo>
                  <a:pt x="6598016" y="6598016"/>
                </a:lnTo>
                <a:lnTo>
                  <a:pt x="0" y="65980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235571" y="1019175"/>
            <a:ext cx="981685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63936" y="6772152"/>
            <a:ext cx="3514769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Data Completion and Inpainting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880668" y="4244214"/>
            <a:ext cx="3399178" cy="2336935"/>
          </a:xfrm>
          <a:custGeom>
            <a:avLst/>
            <a:gdLst/>
            <a:ahLst/>
            <a:cxnLst/>
            <a:rect l="l" t="t" r="r" b="b"/>
            <a:pathLst>
              <a:path w="3399178" h="2336935">
                <a:moveTo>
                  <a:pt x="0" y="0"/>
                </a:moveTo>
                <a:lnTo>
                  <a:pt x="3399177" y="0"/>
                </a:lnTo>
                <a:lnTo>
                  <a:pt x="3399177" y="2336935"/>
                </a:lnTo>
                <a:lnTo>
                  <a:pt x="0" y="23369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556412" y="2442840"/>
            <a:ext cx="10702888" cy="6815460"/>
          </a:xfrm>
          <a:custGeom>
            <a:avLst/>
            <a:gdLst/>
            <a:ahLst/>
            <a:cxnLst/>
            <a:rect l="l" t="t" r="r" b="b"/>
            <a:pathLst>
              <a:path w="10702888" h="6815460">
                <a:moveTo>
                  <a:pt x="0" y="0"/>
                </a:moveTo>
                <a:lnTo>
                  <a:pt x="10702888" y="0"/>
                </a:lnTo>
                <a:lnTo>
                  <a:pt x="10702888" y="6815460"/>
                </a:lnTo>
                <a:lnTo>
                  <a:pt x="0" y="6815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235571" y="1019175"/>
            <a:ext cx="981685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80668" y="6970478"/>
            <a:ext cx="3514769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Style Transfer and Manipulation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072859" y="3852244"/>
            <a:ext cx="2784632" cy="2795114"/>
          </a:xfrm>
          <a:custGeom>
            <a:avLst/>
            <a:gdLst/>
            <a:ahLst/>
            <a:cxnLst/>
            <a:rect l="l" t="t" r="r" b="b"/>
            <a:pathLst>
              <a:path w="2784632" h="2795114">
                <a:moveTo>
                  <a:pt x="0" y="0"/>
                </a:moveTo>
                <a:lnTo>
                  <a:pt x="2784632" y="0"/>
                </a:lnTo>
                <a:lnTo>
                  <a:pt x="2784632" y="2795113"/>
                </a:lnTo>
                <a:lnTo>
                  <a:pt x="0" y="27951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983800" y="3836564"/>
            <a:ext cx="2249347" cy="2772693"/>
          </a:xfrm>
          <a:custGeom>
            <a:avLst/>
            <a:gdLst/>
            <a:ahLst/>
            <a:cxnLst/>
            <a:rect l="l" t="t" r="r" b="b"/>
            <a:pathLst>
              <a:path w="2249347" h="2772693">
                <a:moveTo>
                  <a:pt x="0" y="0"/>
                </a:moveTo>
                <a:lnTo>
                  <a:pt x="2249348" y="0"/>
                </a:lnTo>
                <a:lnTo>
                  <a:pt x="2249348" y="2772693"/>
                </a:lnTo>
                <a:lnTo>
                  <a:pt x="0" y="27726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328539" y="4217338"/>
            <a:ext cx="3399178" cy="2336935"/>
          </a:xfrm>
          <a:custGeom>
            <a:avLst/>
            <a:gdLst/>
            <a:ahLst/>
            <a:cxnLst/>
            <a:rect l="l" t="t" r="r" b="b"/>
            <a:pathLst>
              <a:path w="3399178" h="2336935">
                <a:moveTo>
                  <a:pt x="0" y="0"/>
                </a:moveTo>
                <a:lnTo>
                  <a:pt x="3399178" y="0"/>
                </a:lnTo>
                <a:lnTo>
                  <a:pt x="3399178" y="2336934"/>
                </a:lnTo>
                <a:lnTo>
                  <a:pt x="0" y="23369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043842" y="4345420"/>
            <a:ext cx="2480917" cy="2263837"/>
          </a:xfrm>
          <a:custGeom>
            <a:avLst/>
            <a:gdLst/>
            <a:ahLst/>
            <a:cxnLst/>
            <a:rect l="l" t="t" r="r" b="b"/>
            <a:pathLst>
              <a:path w="2480917" h="2263837">
                <a:moveTo>
                  <a:pt x="0" y="0"/>
                </a:moveTo>
                <a:lnTo>
                  <a:pt x="2480918" y="0"/>
                </a:lnTo>
                <a:lnTo>
                  <a:pt x="2480918" y="2263837"/>
                </a:lnTo>
                <a:lnTo>
                  <a:pt x="0" y="22638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235571" y="1019175"/>
            <a:ext cx="981685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53462" y="6943602"/>
            <a:ext cx="3823426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Data Generation and Augmentation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681688" y="6943602"/>
            <a:ext cx="3514769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Data Completion and Inpainting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05114" y="6943602"/>
            <a:ext cx="3514769" cy="110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Anomaly Detection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328539" y="6943602"/>
            <a:ext cx="3514769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60">
                <a:solidFill>
                  <a:srgbClr val="2083C4"/>
                </a:solidFill>
                <a:latin typeface="Raleway Bold"/>
              </a:rPr>
              <a:t>Style Transfer and Manipulation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3948" y="9932499"/>
            <a:ext cx="19573579" cy="1241847"/>
            <a:chOff x="0" y="0"/>
            <a:chExt cx="7140495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0494" cy="453029"/>
            </a:xfrm>
            <a:custGeom>
              <a:avLst/>
              <a:gdLst/>
              <a:ahLst/>
              <a:cxnLst/>
              <a:rect l="l" t="t" r="r" b="b"/>
              <a:pathLst>
                <a:path w="7140494" h="453029">
                  <a:moveTo>
                    <a:pt x="0" y="0"/>
                  </a:moveTo>
                  <a:lnTo>
                    <a:pt x="7140494" y="0"/>
                  </a:lnTo>
                  <a:lnTo>
                    <a:pt x="714049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880668" y="-10451006"/>
            <a:ext cx="14526665" cy="1452666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1E1E1"/>
            </a:solidFill>
          </p:spPr>
        </p:sp>
      </p:grpSp>
      <p:pic>
        <p:nvPicPr>
          <p:cNvPr id="6" name="Picture 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5715" t="17179" r="5808" b="1207"/>
          <a:stretch>
            <a:fillRect/>
          </a:stretch>
        </p:blipFill>
        <p:spPr>
          <a:xfrm>
            <a:off x="7162800" y="4258846"/>
            <a:ext cx="10277674" cy="5332755"/>
          </a:xfrm>
          <a:prstGeom prst="rect">
            <a:avLst/>
          </a:prstGeom>
        </p:spPr>
      </p:pic>
      <p:pic>
        <p:nvPicPr>
          <p:cNvPr id="7" name="Picture 7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1195455" y="4229258"/>
            <a:ext cx="5362343" cy="536234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235571" y="1019175"/>
            <a:ext cx="981685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ABILITIES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0">
                <p:cTn id="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6456" y="9872237"/>
            <a:ext cx="9553175" cy="1241847"/>
            <a:chOff x="0" y="0"/>
            <a:chExt cx="3485024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5024" cy="453029"/>
            </a:xfrm>
            <a:custGeom>
              <a:avLst/>
              <a:gdLst/>
              <a:ahLst/>
              <a:cxnLst/>
              <a:rect l="l" t="t" r="r" b="b"/>
              <a:pathLst>
                <a:path w="3485024" h="453029">
                  <a:moveTo>
                    <a:pt x="0" y="0"/>
                  </a:moveTo>
                  <a:lnTo>
                    <a:pt x="3485024" y="0"/>
                  </a:lnTo>
                  <a:lnTo>
                    <a:pt x="348502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333948" y="-839272"/>
            <a:ext cx="8586759" cy="1241847"/>
            <a:chOff x="0" y="0"/>
            <a:chExt cx="3132473" cy="4530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473" cy="453029"/>
            </a:xfrm>
            <a:custGeom>
              <a:avLst/>
              <a:gdLst/>
              <a:ahLst/>
              <a:cxnLst/>
              <a:rect l="l" t="t" r="r" b="b"/>
              <a:pathLst>
                <a:path w="3132473" h="453029">
                  <a:moveTo>
                    <a:pt x="0" y="0"/>
                  </a:moveTo>
                  <a:lnTo>
                    <a:pt x="3132473" y="0"/>
                  </a:lnTo>
                  <a:lnTo>
                    <a:pt x="3132473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6" name="Freeform 6"/>
          <p:cNvSpPr/>
          <p:nvPr/>
        </p:nvSpPr>
        <p:spPr>
          <a:xfrm rot="-3176038">
            <a:off x="12724003" y="-266638"/>
            <a:ext cx="3302799" cy="4224510"/>
          </a:xfrm>
          <a:custGeom>
            <a:avLst/>
            <a:gdLst/>
            <a:ahLst/>
            <a:cxnLst/>
            <a:rect l="l" t="t" r="r" b="b"/>
            <a:pathLst>
              <a:path w="3302799" h="4224510">
                <a:moveTo>
                  <a:pt x="0" y="0"/>
                </a:moveTo>
                <a:lnTo>
                  <a:pt x="3302799" y="0"/>
                </a:lnTo>
                <a:lnTo>
                  <a:pt x="3302799" y="4224510"/>
                </a:lnTo>
                <a:lnTo>
                  <a:pt x="0" y="42245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702061" y="1422025"/>
            <a:ext cx="2514739" cy="2755193"/>
          </a:xfrm>
          <a:custGeom>
            <a:avLst/>
            <a:gdLst/>
            <a:ahLst/>
            <a:cxnLst/>
            <a:rect l="l" t="t" r="r" b="b"/>
            <a:pathLst>
              <a:path w="2514739" h="2755193">
                <a:moveTo>
                  <a:pt x="0" y="0"/>
                </a:moveTo>
                <a:lnTo>
                  <a:pt x="2514740" y="0"/>
                </a:lnTo>
                <a:lnTo>
                  <a:pt x="2514740" y="2755193"/>
                </a:lnTo>
                <a:lnTo>
                  <a:pt x="0" y="27551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65683" y="4681864"/>
            <a:ext cx="9062249" cy="4576436"/>
          </a:xfrm>
          <a:custGeom>
            <a:avLst/>
            <a:gdLst/>
            <a:ahLst/>
            <a:cxnLst/>
            <a:rect l="l" t="t" r="r" b="b"/>
            <a:pathLst>
              <a:path w="9062249" h="4576436">
                <a:moveTo>
                  <a:pt x="0" y="0"/>
                </a:moveTo>
                <a:lnTo>
                  <a:pt x="9062249" y="0"/>
                </a:lnTo>
                <a:lnTo>
                  <a:pt x="9062249" y="4576436"/>
                </a:lnTo>
                <a:lnTo>
                  <a:pt x="0" y="45764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86456" y="2275747"/>
            <a:ext cx="715685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GAN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86456" y="3433132"/>
            <a:ext cx="7890599" cy="613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39"/>
              </a:lnSpc>
            </a:pPr>
            <a:r>
              <a:rPr lang="en-US" sz="3199" spc="159">
                <a:solidFill>
                  <a:srgbClr val="1D1127"/>
                </a:solidFill>
                <a:latin typeface="Raleway"/>
              </a:rPr>
              <a:t>In a GAN, two neural networks contest with each other in the form of a zero-sum game, where one agent's gain is another agent's loss.</a:t>
            </a:r>
          </a:p>
          <a:p>
            <a:pPr>
              <a:lnSpc>
                <a:spcPts val="5439"/>
              </a:lnSpc>
            </a:pPr>
            <a:r>
              <a:rPr lang="en-US" sz="3199" spc="159">
                <a:solidFill>
                  <a:srgbClr val="1D1127"/>
                </a:solidFill>
                <a:latin typeface="Raleway"/>
              </a:rPr>
              <a:t>The generator is not trained to minimize the distance to a specific image, but rather to fool the discriminator. This enables the model to learn in an unsupervised manner.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6456" y="9872237"/>
            <a:ext cx="9553175" cy="1241847"/>
            <a:chOff x="0" y="0"/>
            <a:chExt cx="3485024" cy="45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5024" cy="453029"/>
            </a:xfrm>
            <a:custGeom>
              <a:avLst/>
              <a:gdLst/>
              <a:ahLst/>
              <a:cxnLst/>
              <a:rect l="l" t="t" r="r" b="b"/>
              <a:pathLst>
                <a:path w="3485024" h="453029">
                  <a:moveTo>
                    <a:pt x="0" y="0"/>
                  </a:moveTo>
                  <a:lnTo>
                    <a:pt x="3485024" y="0"/>
                  </a:lnTo>
                  <a:lnTo>
                    <a:pt x="3485024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333948" y="-839272"/>
            <a:ext cx="8586759" cy="1241847"/>
            <a:chOff x="0" y="0"/>
            <a:chExt cx="3132473" cy="4530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473" cy="453029"/>
            </a:xfrm>
            <a:custGeom>
              <a:avLst/>
              <a:gdLst/>
              <a:ahLst/>
              <a:cxnLst/>
              <a:rect l="l" t="t" r="r" b="b"/>
              <a:pathLst>
                <a:path w="3132473" h="453029">
                  <a:moveTo>
                    <a:pt x="0" y="0"/>
                  </a:moveTo>
                  <a:lnTo>
                    <a:pt x="3132473" y="0"/>
                  </a:lnTo>
                  <a:lnTo>
                    <a:pt x="3132473" y="453029"/>
                  </a:lnTo>
                  <a:lnTo>
                    <a:pt x="0" y="453029"/>
                  </a:lnTo>
                  <a:close/>
                </a:path>
              </a:pathLst>
            </a:custGeom>
            <a:solidFill>
              <a:srgbClr val="62DBDF"/>
            </a:solidFill>
          </p:spPr>
        </p:sp>
      </p:grpSp>
      <p:sp>
        <p:nvSpPr>
          <p:cNvPr id="6" name="Freeform 6"/>
          <p:cNvSpPr/>
          <p:nvPr/>
        </p:nvSpPr>
        <p:spPr>
          <a:xfrm rot="-3176038">
            <a:off x="12724003" y="-266638"/>
            <a:ext cx="3302799" cy="4224510"/>
          </a:xfrm>
          <a:custGeom>
            <a:avLst/>
            <a:gdLst/>
            <a:ahLst/>
            <a:cxnLst/>
            <a:rect l="l" t="t" r="r" b="b"/>
            <a:pathLst>
              <a:path w="3302799" h="4224510">
                <a:moveTo>
                  <a:pt x="0" y="0"/>
                </a:moveTo>
                <a:lnTo>
                  <a:pt x="3302799" y="0"/>
                </a:lnTo>
                <a:lnTo>
                  <a:pt x="3302799" y="4224510"/>
                </a:lnTo>
                <a:lnTo>
                  <a:pt x="0" y="42245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702061" y="1422025"/>
            <a:ext cx="2514739" cy="2755193"/>
          </a:xfrm>
          <a:custGeom>
            <a:avLst/>
            <a:gdLst/>
            <a:ahLst/>
            <a:cxnLst/>
            <a:rect l="l" t="t" r="r" b="b"/>
            <a:pathLst>
              <a:path w="2514739" h="2755193">
                <a:moveTo>
                  <a:pt x="0" y="0"/>
                </a:moveTo>
                <a:lnTo>
                  <a:pt x="2514740" y="0"/>
                </a:lnTo>
                <a:lnTo>
                  <a:pt x="2514740" y="2755193"/>
                </a:lnTo>
                <a:lnTo>
                  <a:pt x="0" y="27551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482" y="4510593"/>
            <a:ext cx="8992518" cy="4386594"/>
          </a:xfrm>
          <a:custGeom>
            <a:avLst/>
            <a:gdLst/>
            <a:ahLst/>
            <a:cxnLst/>
            <a:rect l="l" t="t" r="r" b="b"/>
            <a:pathLst>
              <a:path w="8992518" h="4386594">
                <a:moveTo>
                  <a:pt x="0" y="0"/>
                </a:moveTo>
                <a:lnTo>
                  <a:pt x="8992518" y="0"/>
                </a:lnTo>
                <a:lnTo>
                  <a:pt x="8992518" y="4386594"/>
                </a:lnTo>
                <a:lnTo>
                  <a:pt x="0" y="43865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472" t="-2553" r="-2988" b="-8746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86456" y="3472368"/>
            <a:ext cx="715685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00"/>
              </a:lnSpc>
            </a:pPr>
            <a:r>
              <a:rPr lang="en-US" sz="6000" spc="600">
                <a:solidFill>
                  <a:srgbClr val="1D1127"/>
                </a:solidFill>
                <a:latin typeface="Raleway Heavy"/>
              </a:rPr>
              <a:t>AUTOENCODER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86456" y="5093692"/>
            <a:ext cx="7156853" cy="475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39"/>
              </a:lnSpc>
            </a:pPr>
            <a:r>
              <a:rPr lang="en-US" sz="3199" spc="159">
                <a:solidFill>
                  <a:srgbClr val="1D1127"/>
                </a:solidFill>
                <a:latin typeface="Raleway"/>
              </a:rPr>
              <a:t>An autoencoder aims to learn an efficient representation of the input data by encoding it into a lower-dimensional latent space and then decoding it back to reconstruct the original input.</a:t>
            </a:r>
          </a:p>
          <a:p>
            <a:pPr>
              <a:lnSpc>
                <a:spcPts val="5439"/>
              </a:lnSpc>
            </a:pPr>
            <a:endParaRPr lang="en-US" sz="3199" spc="159">
              <a:solidFill>
                <a:srgbClr val="1D1127"/>
              </a:solidFill>
              <a:latin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714</Words>
  <Application>Microsoft Office PowerPoint</Application>
  <PresentationFormat>מותאם אישית</PresentationFormat>
  <Paragraphs>94</Paragraphs>
  <Slides>30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30</vt:i4>
      </vt:variant>
    </vt:vector>
  </HeadingPairs>
  <TitlesOfParts>
    <vt:vector size="38" baseType="lpstr">
      <vt:lpstr>Raleway</vt:lpstr>
      <vt:lpstr>Arimo Bold</vt:lpstr>
      <vt:lpstr>Arial</vt:lpstr>
      <vt:lpstr>Raleway Bold</vt:lpstr>
      <vt:lpstr>Calibri</vt:lpstr>
      <vt:lpstr>Arimo</vt:lpstr>
      <vt:lpstr>Raleway Heavy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Models</dc:title>
  <cp:lastModifiedBy>אסתר בינס</cp:lastModifiedBy>
  <cp:revision>2</cp:revision>
  <dcterms:created xsi:type="dcterms:W3CDTF">2006-08-16T00:00:00Z</dcterms:created>
  <dcterms:modified xsi:type="dcterms:W3CDTF">2023-06-13T11:37:00Z</dcterms:modified>
  <dc:identifier>DAFlPX8qhaY</dc:identifier>
</cp:coreProperties>
</file>

<file path=docProps/thumbnail.jpeg>
</file>